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7" r:id="rId2"/>
    <p:sldId id="267" r:id="rId3"/>
    <p:sldId id="265" r:id="rId4"/>
    <p:sldId id="266" r:id="rId5"/>
    <p:sldId id="268" r:id="rId6"/>
    <p:sldId id="258" r:id="rId7"/>
    <p:sldId id="289" r:id="rId8"/>
    <p:sldId id="287" r:id="rId9"/>
    <p:sldId id="272" r:id="rId10"/>
    <p:sldId id="273" r:id="rId11"/>
    <p:sldId id="277" r:id="rId12"/>
    <p:sldId id="276" r:id="rId13"/>
    <p:sldId id="278" r:id="rId14"/>
    <p:sldId id="274" r:id="rId15"/>
    <p:sldId id="283" r:id="rId16"/>
    <p:sldId id="275" r:id="rId17"/>
    <p:sldId id="284" r:id="rId18"/>
    <p:sldId id="285" r:id="rId19"/>
    <p:sldId id="286" r:id="rId20"/>
    <p:sldId id="281" r:id="rId21"/>
    <p:sldId id="279" r:id="rId22"/>
    <p:sldId id="271" r:id="rId23"/>
    <p:sldId id="280" r:id="rId24"/>
    <p:sldId id="264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683C6"/>
    <a:srgbClr val="1CADE4"/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67" y="7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7EF87-7216-48CD-8E49-2DA1A1893B27}" type="datetimeFigureOut">
              <a:rPr lang="zh-CN" altLang="en-US" smtClean="0"/>
              <a:t>2023/7/10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B8D49-BBAF-41F1-BEFE-1F5E0421A01D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01299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7EF87-7216-48CD-8E49-2DA1A1893B27}" type="datetimeFigureOut">
              <a:rPr lang="zh-CN" altLang="en-US" smtClean="0"/>
              <a:t>2023/7/10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B8D49-BBAF-41F1-BEFE-1F5E0421A01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91395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7EF87-7216-48CD-8E49-2DA1A1893B27}" type="datetimeFigureOut">
              <a:rPr lang="zh-CN" altLang="en-US" smtClean="0"/>
              <a:t>2023/7/10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B8D49-BBAF-41F1-BEFE-1F5E0421A01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20470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7EF87-7216-48CD-8E49-2DA1A1893B27}" type="datetimeFigureOut">
              <a:rPr lang="zh-CN" altLang="en-US" smtClean="0"/>
              <a:t>2023/7/10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B8D49-BBAF-41F1-BEFE-1F5E0421A01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98883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7EF87-7216-48CD-8E49-2DA1A1893B27}" type="datetimeFigureOut">
              <a:rPr lang="zh-CN" altLang="en-US" smtClean="0"/>
              <a:t>2023/7/10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B8D49-BBAF-41F1-BEFE-1F5E0421A01D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78286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59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7EF87-7216-48CD-8E49-2DA1A1893B27}" type="datetimeFigureOut">
              <a:rPr lang="zh-CN" altLang="en-US" smtClean="0"/>
              <a:t>2023/7/10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B8D49-BBAF-41F1-BEFE-1F5E0421A01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59505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28676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7EF87-7216-48CD-8E49-2DA1A1893B27}" type="datetimeFigureOut">
              <a:rPr lang="zh-CN" altLang="en-US" smtClean="0"/>
              <a:t>2023/7/10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B8D49-BBAF-41F1-BEFE-1F5E0421A01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88662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7EF87-7216-48CD-8E49-2DA1A1893B27}" type="datetimeFigureOut">
              <a:rPr lang="zh-CN" altLang="en-US" smtClean="0"/>
              <a:t>2023/7/10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B8D49-BBAF-41F1-BEFE-1F5E0421A01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46283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7EF87-7216-48CD-8E49-2DA1A1893B27}" type="datetimeFigureOut">
              <a:rPr lang="zh-CN" altLang="en-US" smtClean="0"/>
              <a:t>2023/7/10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B8D49-BBAF-41F1-BEFE-1F5E0421A01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63197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BF77EF87-7216-48CD-8E49-2DA1A1893B27}" type="datetimeFigureOut">
              <a:rPr lang="zh-CN" altLang="en-US" smtClean="0"/>
              <a:t>2023/7/10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75B8D49-BBAF-41F1-BEFE-1F5E0421A01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75452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7EF87-7216-48CD-8E49-2DA1A1893B27}" type="datetimeFigureOut">
              <a:rPr lang="zh-CN" altLang="en-US" smtClean="0"/>
              <a:t>2023/7/10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B8D49-BBAF-41F1-BEFE-1F5E0421A01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03876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BF77EF87-7216-48CD-8E49-2DA1A1893B27}" type="datetimeFigureOut">
              <a:rPr lang="zh-CN" altLang="en-US" smtClean="0"/>
              <a:t>2023/7/10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E75B8D49-BBAF-41F1-BEFE-1F5E0421A01D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58533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F25EA03F-B618-6E8D-5836-0BB904457C3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92" t="23332" r="13598" b="10912"/>
          <a:stretch/>
        </p:blipFill>
        <p:spPr>
          <a:xfrm rot="19712996">
            <a:off x="4777674" y="3533471"/>
            <a:ext cx="2865793" cy="2563553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E7EA6572-A29F-8445-A830-714B240ACDE8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1036632" y="1078194"/>
            <a:ext cx="10118725" cy="1143000"/>
          </a:xfrm>
        </p:spPr>
        <p:txBody>
          <a:bodyPr>
            <a:normAutofit fontScale="90000"/>
          </a:bodyPr>
          <a:lstStyle/>
          <a:p>
            <a:pPr lvl="0" algn="ctr"/>
            <a:r>
              <a:rPr lang="zh-CN" altLang="en-US" sz="7200" b="1" dirty="0">
                <a:solidFill>
                  <a:srgbClr val="2683C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系外行星 </a:t>
            </a:r>
            <a:r>
              <a:rPr lang="zh-CN" altLang="en-US" sz="7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宜居度 </a:t>
            </a:r>
            <a:r>
              <a:rPr lang="zh-CN" altLang="en-US" sz="7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分析系统</a:t>
            </a:r>
            <a:endParaRPr lang="zh-CN" altLang="zh-CN" sz="7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9DD4DBC-30C6-9643-968E-5545DB66453B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781571" y="2286000"/>
            <a:ext cx="8628846" cy="1143000"/>
          </a:xfrm>
        </p:spPr>
        <p:txBody>
          <a:bodyPr anchor="ctr">
            <a:normAutofit/>
          </a:bodyPr>
          <a:lstStyle/>
          <a:p>
            <a:pPr lvl="0" algn="ctr"/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BJTU 2023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软件工程学期实训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Ⅱ </a:t>
            </a:r>
            <a:r>
              <a:rPr lang="zh-CN" altLang="en-US" b="1">
                <a:solidFill>
                  <a:srgbClr val="2683C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蓝色空间 </a:t>
            </a:r>
            <a:r>
              <a:rPr lang="en-US" altLang="zh-CN" b="1">
                <a:solidFill>
                  <a:srgbClr val="2683C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Blue Space</a:t>
            </a:r>
          </a:p>
          <a:p>
            <a:pPr lvl="0" algn="ctr"/>
            <a:r>
              <a:rPr lang="en-US" altLang="zh-CN" b="1">
                <a:latin typeface="微软雅黑" panose="020B0503020204020204" pitchFamily="34" charset="-122"/>
                <a:ea typeface="微软雅黑" panose="020B0503020204020204" pitchFamily="34" charset="-122"/>
              </a:rPr>
              <a:t>2023.7.10</a:t>
            </a:r>
            <a:endParaRPr lang="zh-CN" altLang="zh-CN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934054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>
            <a:extLst>
              <a:ext uri="{FF2B5EF4-FFF2-40B4-BE49-F238E27FC236}">
                <a16:creationId xmlns:a16="http://schemas.microsoft.com/office/drawing/2014/main" id="{2F6EE2AE-517B-7D17-AF5B-EB94669E877C}"/>
              </a:ext>
            </a:extLst>
          </p:cNvPr>
          <p:cNvSpPr txBox="1">
            <a:spLocks/>
          </p:cNvSpPr>
          <p:nvPr/>
        </p:nvSpPr>
        <p:spPr>
          <a:xfrm>
            <a:off x="1120350" y="347418"/>
            <a:ext cx="10118725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5400" b="1">
                <a:latin typeface="微软雅黑" panose="020B0503020204020204" pitchFamily="34" charset="-122"/>
                <a:ea typeface="微软雅黑" panose="020B0503020204020204" pitchFamily="34" charset="-122"/>
              </a:rPr>
              <a:t>项目 </a:t>
            </a:r>
            <a:r>
              <a:rPr lang="zh-CN" altLang="en-US" sz="5400" b="1">
                <a:solidFill>
                  <a:srgbClr val="2683C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进展</a:t>
            </a:r>
            <a:endParaRPr lang="zh-CN" altLang="zh-CN" sz="5400">
              <a:solidFill>
                <a:srgbClr val="2683C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内容占位符 2">
            <a:extLst>
              <a:ext uri="{FF2B5EF4-FFF2-40B4-BE49-F238E27FC236}">
                <a16:creationId xmlns:a16="http://schemas.microsoft.com/office/drawing/2014/main" id="{919059E5-7071-4B15-109F-935EA41B0841}"/>
              </a:ext>
            </a:extLst>
          </p:cNvPr>
          <p:cNvSpPr txBox="1">
            <a:spLocks/>
          </p:cNvSpPr>
          <p:nvPr/>
        </p:nvSpPr>
        <p:spPr>
          <a:xfrm>
            <a:off x="697649" y="1945967"/>
            <a:ext cx="10796745" cy="3939678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Font typeface="Arial" charset="0"/>
              <a:buChar char="•"/>
            </a:pPr>
            <a:r>
              <a:rPr lang="en-US" altLang="zh-CN" b="1">
                <a:solidFill>
                  <a:srgbClr val="2683C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2.1 </a:t>
            </a:r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</a:rPr>
              <a:t>前端</a:t>
            </a:r>
            <a:endParaRPr lang="en-US" altLang="zh-CN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28600" indent="-228600">
              <a:buFont typeface="Arial" charset="0"/>
              <a:buChar char="•"/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登录注册界面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3C0AE9B-AF20-7069-7F14-6458B812B9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2687" y="219740"/>
            <a:ext cx="5325414" cy="293729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334BBC8-A728-94E0-3EA2-1EF9FD20C1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2684" y="3157039"/>
            <a:ext cx="5325417" cy="293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045885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>
            <a:extLst>
              <a:ext uri="{FF2B5EF4-FFF2-40B4-BE49-F238E27FC236}">
                <a16:creationId xmlns:a16="http://schemas.microsoft.com/office/drawing/2014/main" id="{2F6EE2AE-517B-7D17-AF5B-EB94669E877C}"/>
              </a:ext>
            </a:extLst>
          </p:cNvPr>
          <p:cNvSpPr txBox="1">
            <a:spLocks/>
          </p:cNvSpPr>
          <p:nvPr/>
        </p:nvSpPr>
        <p:spPr>
          <a:xfrm>
            <a:off x="1120350" y="347418"/>
            <a:ext cx="10118725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5400" b="1">
                <a:latin typeface="微软雅黑" panose="020B0503020204020204" pitchFamily="34" charset="-122"/>
                <a:ea typeface="微软雅黑" panose="020B0503020204020204" pitchFamily="34" charset="-122"/>
              </a:rPr>
              <a:t>项目 </a:t>
            </a:r>
            <a:r>
              <a:rPr lang="zh-CN" altLang="en-US" sz="5400" b="1">
                <a:solidFill>
                  <a:srgbClr val="2683C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进展</a:t>
            </a:r>
            <a:endParaRPr lang="zh-CN" altLang="zh-CN" sz="5400">
              <a:solidFill>
                <a:srgbClr val="2683C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内容占位符 2">
            <a:extLst>
              <a:ext uri="{FF2B5EF4-FFF2-40B4-BE49-F238E27FC236}">
                <a16:creationId xmlns:a16="http://schemas.microsoft.com/office/drawing/2014/main" id="{919059E5-7071-4B15-109F-935EA41B0841}"/>
              </a:ext>
            </a:extLst>
          </p:cNvPr>
          <p:cNvSpPr txBox="1">
            <a:spLocks/>
          </p:cNvSpPr>
          <p:nvPr/>
        </p:nvSpPr>
        <p:spPr>
          <a:xfrm>
            <a:off x="697649" y="1945967"/>
            <a:ext cx="10796745" cy="3939678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Font typeface="Arial" charset="0"/>
              <a:buChar char="•"/>
            </a:pPr>
            <a:r>
              <a:rPr lang="en-US" altLang="zh-CN" b="1">
                <a:solidFill>
                  <a:srgbClr val="2683C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2.1 </a:t>
            </a:r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</a:rPr>
              <a:t>前端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28600" indent="-228600">
              <a:buFont typeface="Arial" charset="0"/>
              <a:buChar char="•"/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个人信息界面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5B83FFB-EBD8-CDA3-795B-2B66D83880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2683" y="1737273"/>
            <a:ext cx="5325417" cy="2937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79318791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65272FE5-AF21-5ECB-627B-067317C482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2684" y="219739"/>
            <a:ext cx="5325416" cy="2937300"/>
          </a:xfrm>
          <a:prstGeom prst="rect">
            <a:avLst/>
          </a:prstGeom>
        </p:spPr>
      </p:pic>
      <p:sp>
        <p:nvSpPr>
          <p:cNvPr id="6" name="标题 1">
            <a:extLst>
              <a:ext uri="{FF2B5EF4-FFF2-40B4-BE49-F238E27FC236}">
                <a16:creationId xmlns:a16="http://schemas.microsoft.com/office/drawing/2014/main" id="{2F6EE2AE-517B-7D17-AF5B-EB94669E877C}"/>
              </a:ext>
            </a:extLst>
          </p:cNvPr>
          <p:cNvSpPr txBox="1">
            <a:spLocks/>
          </p:cNvSpPr>
          <p:nvPr/>
        </p:nvSpPr>
        <p:spPr>
          <a:xfrm>
            <a:off x="1120350" y="347418"/>
            <a:ext cx="10118725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5400" b="1">
                <a:latin typeface="微软雅黑" panose="020B0503020204020204" pitchFamily="34" charset="-122"/>
                <a:ea typeface="微软雅黑" panose="020B0503020204020204" pitchFamily="34" charset="-122"/>
              </a:rPr>
              <a:t>项目 </a:t>
            </a:r>
            <a:r>
              <a:rPr lang="zh-CN" altLang="en-US" sz="5400" b="1">
                <a:solidFill>
                  <a:srgbClr val="2683C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进展</a:t>
            </a:r>
            <a:endParaRPr lang="zh-CN" altLang="zh-CN" sz="5400">
              <a:solidFill>
                <a:srgbClr val="2683C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内容占位符 2">
            <a:extLst>
              <a:ext uri="{FF2B5EF4-FFF2-40B4-BE49-F238E27FC236}">
                <a16:creationId xmlns:a16="http://schemas.microsoft.com/office/drawing/2014/main" id="{919059E5-7071-4B15-109F-935EA41B0841}"/>
              </a:ext>
            </a:extLst>
          </p:cNvPr>
          <p:cNvSpPr txBox="1">
            <a:spLocks/>
          </p:cNvSpPr>
          <p:nvPr/>
        </p:nvSpPr>
        <p:spPr>
          <a:xfrm>
            <a:off x="697649" y="1945967"/>
            <a:ext cx="10796745" cy="3939678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Font typeface="Arial" charset="0"/>
              <a:buChar char="•"/>
            </a:pPr>
            <a:r>
              <a:rPr lang="en-US" altLang="zh-CN" b="1" dirty="0">
                <a:solidFill>
                  <a:srgbClr val="2683C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2.1 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前端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28600" indent="-228600">
              <a:buFont typeface="Arial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图表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32078E99-5334-A86F-6785-C205BE56D3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2683" y="3157039"/>
            <a:ext cx="5325417" cy="293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521691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>
            <a:extLst>
              <a:ext uri="{FF2B5EF4-FFF2-40B4-BE49-F238E27FC236}">
                <a16:creationId xmlns:a16="http://schemas.microsoft.com/office/drawing/2014/main" id="{2F6EE2AE-517B-7D17-AF5B-EB94669E877C}"/>
              </a:ext>
            </a:extLst>
          </p:cNvPr>
          <p:cNvSpPr txBox="1">
            <a:spLocks/>
          </p:cNvSpPr>
          <p:nvPr/>
        </p:nvSpPr>
        <p:spPr>
          <a:xfrm>
            <a:off x="1120350" y="347418"/>
            <a:ext cx="10118725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5400" b="1">
                <a:latin typeface="微软雅黑" panose="020B0503020204020204" pitchFamily="34" charset="-122"/>
                <a:ea typeface="微软雅黑" panose="020B0503020204020204" pitchFamily="34" charset="-122"/>
              </a:rPr>
              <a:t>项目 </a:t>
            </a:r>
            <a:r>
              <a:rPr lang="zh-CN" altLang="en-US" sz="5400" b="1">
                <a:solidFill>
                  <a:srgbClr val="2683C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进展</a:t>
            </a:r>
            <a:endParaRPr lang="zh-CN" altLang="zh-CN" sz="5400">
              <a:solidFill>
                <a:srgbClr val="2683C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内容占位符 2">
            <a:extLst>
              <a:ext uri="{FF2B5EF4-FFF2-40B4-BE49-F238E27FC236}">
                <a16:creationId xmlns:a16="http://schemas.microsoft.com/office/drawing/2014/main" id="{919059E5-7071-4B15-109F-935EA41B0841}"/>
              </a:ext>
            </a:extLst>
          </p:cNvPr>
          <p:cNvSpPr txBox="1">
            <a:spLocks/>
          </p:cNvSpPr>
          <p:nvPr/>
        </p:nvSpPr>
        <p:spPr>
          <a:xfrm>
            <a:off x="697649" y="1945967"/>
            <a:ext cx="10796745" cy="3939678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Font typeface="Arial" charset="0"/>
              <a:buChar char="•"/>
            </a:pPr>
            <a:r>
              <a:rPr lang="en-US" altLang="zh-CN" b="1" dirty="0">
                <a:solidFill>
                  <a:srgbClr val="2683C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2.2 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星图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F530763D-3773-F730-34A8-47EB9057AC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2686" y="627466"/>
            <a:ext cx="5325414" cy="2529572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EEF6DE79-F7AC-2692-621B-A62943CCDB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2685" y="3157038"/>
            <a:ext cx="5325415" cy="2512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129360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>
            <a:extLst>
              <a:ext uri="{FF2B5EF4-FFF2-40B4-BE49-F238E27FC236}">
                <a16:creationId xmlns:a16="http://schemas.microsoft.com/office/drawing/2014/main" id="{2F6EE2AE-517B-7D17-AF5B-EB94669E877C}"/>
              </a:ext>
            </a:extLst>
          </p:cNvPr>
          <p:cNvSpPr txBox="1">
            <a:spLocks/>
          </p:cNvSpPr>
          <p:nvPr/>
        </p:nvSpPr>
        <p:spPr>
          <a:xfrm>
            <a:off x="1120350" y="347418"/>
            <a:ext cx="10118725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5400" b="1">
                <a:latin typeface="微软雅黑" panose="020B0503020204020204" pitchFamily="34" charset="-122"/>
                <a:ea typeface="微软雅黑" panose="020B0503020204020204" pitchFamily="34" charset="-122"/>
              </a:rPr>
              <a:t>项目 </a:t>
            </a:r>
            <a:r>
              <a:rPr lang="zh-CN" altLang="en-US" sz="5400" b="1">
                <a:solidFill>
                  <a:srgbClr val="2683C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进展</a:t>
            </a:r>
            <a:endParaRPr lang="zh-CN" altLang="zh-CN" sz="5400">
              <a:solidFill>
                <a:srgbClr val="2683C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1D79951-0C55-2E14-3A9F-8870A4E9EF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2687" y="219739"/>
            <a:ext cx="5325414" cy="2937299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05A2F3A-5AB8-0D75-C012-5FBF8A7597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2687" y="3157038"/>
            <a:ext cx="5325415" cy="2937299"/>
          </a:xfrm>
          <a:prstGeom prst="rect">
            <a:avLst/>
          </a:prstGeom>
        </p:spPr>
      </p:pic>
      <p:sp>
        <p:nvSpPr>
          <p:cNvPr id="15" name="内容占位符 2">
            <a:extLst>
              <a:ext uri="{FF2B5EF4-FFF2-40B4-BE49-F238E27FC236}">
                <a16:creationId xmlns:a16="http://schemas.microsoft.com/office/drawing/2014/main" id="{A78A5510-0B34-9487-1FF5-03957E815F9F}"/>
              </a:ext>
            </a:extLst>
          </p:cNvPr>
          <p:cNvSpPr txBox="1">
            <a:spLocks/>
          </p:cNvSpPr>
          <p:nvPr/>
        </p:nvSpPr>
        <p:spPr>
          <a:xfrm>
            <a:off x="697649" y="1945967"/>
            <a:ext cx="10796745" cy="3939678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Font typeface="Arial" charset="0"/>
              <a:buChar char="•"/>
            </a:pPr>
            <a:r>
              <a:rPr lang="en-US" altLang="zh-CN" b="1" dirty="0">
                <a:solidFill>
                  <a:srgbClr val="2683C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2.2 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星图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0862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>
            <a:extLst>
              <a:ext uri="{FF2B5EF4-FFF2-40B4-BE49-F238E27FC236}">
                <a16:creationId xmlns:a16="http://schemas.microsoft.com/office/drawing/2014/main" id="{2F6EE2AE-517B-7D17-AF5B-EB94669E877C}"/>
              </a:ext>
            </a:extLst>
          </p:cNvPr>
          <p:cNvSpPr txBox="1">
            <a:spLocks/>
          </p:cNvSpPr>
          <p:nvPr/>
        </p:nvSpPr>
        <p:spPr>
          <a:xfrm>
            <a:off x="1120350" y="347418"/>
            <a:ext cx="10118725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5400" b="1">
                <a:latin typeface="微软雅黑" panose="020B0503020204020204" pitchFamily="34" charset="-122"/>
                <a:ea typeface="微软雅黑" panose="020B0503020204020204" pitchFamily="34" charset="-122"/>
              </a:rPr>
              <a:t>项目 </a:t>
            </a:r>
            <a:r>
              <a:rPr lang="zh-CN" altLang="en-US" sz="5400" b="1">
                <a:solidFill>
                  <a:srgbClr val="2683C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进展</a:t>
            </a:r>
            <a:endParaRPr lang="zh-CN" altLang="zh-CN" sz="5400">
              <a:solidFill>
                <a:srgbClr val="2683C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内容占位符 2">
            <a:extLst>
              <a:ext uri="{FF2B5EF4-FFF2-40B4-BE49-F238E27FC236}">
                <a16:creationId xmlns:a16="http://schemas.microsoft.com/office/drawing/2014/main" id="{A78A5510-0B34-9487-1FF5-03957E815F9F}"/>
              </a:ext>
            </a:extLst>
          </p:cNvPr>
          <p:cNvSpPr txBox="1">
            <a:spLocks/>
          </p:cNvSpPr>
          <p:nvPr/>
        </p:nvSpPr>
        <p:spPr>
          <a:xfrm>
            <a:off x="697649" y="1945967"/>
            <a:ext cx="10796745" cy="3939678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Font typeface="Arial" charset="0"/>
              <a:buChar char="•"/>
            </a:pPr>
            <a:r>
              <a:rPr lang="en-US" altLang="zh-CN" b="1" dirty="0">
                <a:solidFill>
                  <a:srgbClr val="2683C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2.2 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星图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28600" indent="-228600">
              <a:buFont typeface="Arial" charset="0"/>
              <a:buChar char="•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2.2.1 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基本渲染管线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：将模型通过变换与光栅化之后渲染在画布上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28600" indent="-228600">
              <a:buFont typeface="Arial" charset="0"/>
              <a:buChar char="•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2.2.2 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后处理渲染管线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：将原图像经过后处理，再渲染在画布上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28600" indent="-228600">
              <a:buFont typeface="Arial" charset="0"/>
              <a:buChar char="•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2.2.3 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后处理功能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：泛光、色调映射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28600" indent="-228600">
              <a:buFont typeface="Arial" charset="0"/>
              <a:buChar char="•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2.2.4 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银河系恒星生成器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：基于等角螺线和正态分布的恒星分布算法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28600" indent="-228600">
              <a:buFont typeface="Arial" charset="0"/>
              <a:buChar char="•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2.2.5 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不同恒星的渲染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：共有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种恒星和黑洞，丰富视觉效果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28600" indent="-228600">
              <a:buFont typeface="Arial" charset="0"/>
              <a:buChar char="•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2.2.6 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通过键盘与鼠标控制摄像机的位置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：用户可以在恒星系中自由移动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28600" indent="-228600">
              <a:buFont typeface="Arial" charset="0"/>
              <a:buChar char="•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2.2.7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鼠标点击屏幕上的星星，系统能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识别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出对应恒星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ID</a:t>
            </a:r>
          </a:p>
        </p:txBody>
      </p:sp>
    </p:spTree>
    <p:extLst>
      <p:ext uri="{BB962C8B-B14F-4D97-AF65-F5344CB8AC3E}">
        <p14:creationId xmlns:p14="http://schemas.microsoft.com/office/powerpoint/2010/main" val="9462000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>
            <a:extLst>
              <a:ext uri="{FF2B5EF4-FFF2-40B4-BE49-F238E27FC236}">
                <a16:creationId xmlns:a16="http://schemas.microsoft.com/office/drawing/2014/main" id="{2F6EE2AE-517B-7D17-AF5B-EB94669E877C}"/>
              </a:ext>
            </a:extLst>
          </p:cNvPr>
          <p:cNvSpPr txBox="1">
            <a:spLocks/>
          </p:cNvSpPr>
          <p:nvPr/>
        </p:nvSpPr>
        <p:spPr>
          <a:xfrm>
            <a:off x="1120350" y="347418"/>
            <a:ext cx="10118725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5400" b="1">
                <a:latin typeface="微软雅黑" panose="020B0503020204020204" pitchFamily="34" charset="-122"/>
                <a:ea typeface="微软雅黑" panose="020B0503020204020204" pitchFamily="34" charset="-122"/>
              </a:rPr>
              <a:t>项目 </a:t>
            </a:r>
            <a:r>
              <a:rPr lang="zh-CN" altLang="en-US" sz="5400" b="1">
                <a:solidFill>
                  <a:srgbClr val="2683C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进展</a:t>
            </a:r>
            <a:endParaRPr lang="zh-CN" altLang="zh-CN" sz="5400">
              <a:solidFill>
                <a:srgbClr val="2683C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内容占位符 2">
            <a:extLst>
              <a:ext uri="{FF2B5EF4-FFF2-40B4-BE49-F238E27FC236}">
                <a16:creationId xmlns:a16="http://schemas.microsoft.com/office/drawing/2014/main" id="{919059E5-7071-4B15-109F-935EA41B0841}"/>
              </a:ext>
            </a:extLst>
          </p:cNvPr>
          <p:cNvSpPr txBox="1">
            <a:spLocks/>
          </p:cNvSpPr>
          <p:nvPr/>
        </p:nvSpPr>
        <p:spPr>
          <a:xfrm>
            <a:off x="697627" y="1945967"/>
            <a:ext cx="10796745" cy="3939678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Font typeface="Arial" charset="0"/>
              <a:buChar char="•"/>
            </a:pPr>
            <a:r>
              <a:rPr lang="en-US" altLang="zh-CN" b="1" dirty="0">
                <a:solidFill>
                  <a:srgbClr val="2683C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2.3 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后端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框架搭建：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Django</a:t>
            </a:r>
          </a:p>
          <a:p>
            <a:pPr marL="0" indent="0">
              <a:buNone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用户登录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用户注册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数据库设计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与数据库连接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28600" indent="-228600">
              <a:buFont typeface="Arial" charset="0"/>
              <a:buChar char="•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64087904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>
            <a:extLst>
              <a:ext uri="{FF2B5EF4-FFF2-40B4-BE49-F238E27FC236}">
                <a16:creationId xmlns:a16="http://schemas.microsoft.com/office/drawing/2014/main" id="{2F6EE2AE-517B-7D17-AF5B-EB94669E877C}"/>
              </a:ext>
            </a:extLst>
          </p:cNvPr>
          <p:cNvSpPr txBox="1">
            <a:spLocks/>
          </p:cNvSpPr>
          <p:nvPr/>
        </p:nvSpPr>
        <p:spPr>
          <a:xfrm>
            <a:off x="1120350" y="347418"/>
            <a:ext cx="10118725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5400" b="1">
                <a:latin typeface="微软雅黑" panose="020B0503020204020204" pitchFamily="34" charset="-122"/>
                <a:ea typeface="微软雅黑" panose="020B0503020204020204" pitchFamily="34" charset="-122"/>
              </a:rPr>
              <a:t>项目 </a:t>
            </a:r>
            <a:r>
              <a:rPr lang="zh-CN" altLang="en-US" sz="5400" b="1">
                <a:solidFill>
                  <a:srgbClr val="2683C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进展</a:t>
            </a:r>
            <a:endParaRPr lang="zh-CN" altLang="zh-CN" sz="5400">
              <a:solidFill>
                <a:srgbClr val="2683C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7F40CD6-9687-EB8A-6A8E-B085B834B090}"/>
              </a:ext>
            </a:extLst>
          </p:cNvPr>
          <p:cNvSpPr txBox="1">
            <a:spLocks/>
          </p:cNvSpPr>
          <p:nvPr/>
        </p:nvSpPr>
        <p:spPr>
          <a:xfrm>
            <a:off x="697627" y="1945967"/>
            <a:ext cx="10796745" cy="3939678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Font typeface="Arial" charset="0"/>
              <a:buChar char="•"/>
            </a:pPr>
            <a:r>
              <a:rPr lang="en-US" altLang="zh-CN" b="1" dirty="0">
                <a:solidFill>
                  <a:srgbClr val="2683C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2.4 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算法端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参考论文：研究了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《THE HABITABLE EXOPLANETS》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《On the habitability of extra-solar planets》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两篇关于系外行星宜居性的论文。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获取数据集：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NASA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The NASA exoplanet archive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数据集，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PHL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网站的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The Planetary Habitability Laboratory (PHL) optimistic and conservative samples of potentially habitable planets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数据集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048819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>
            <a:extLst>
              <a:ext uri="{FF2B5EF4-FFF2-40B4-BE49-F238E27FC236}">
                <a16:creationId xmlns:a16="http://schemas.microsoft.com/office/drawing/2014/main" id="{2F6EE2AE-517B-7D17-AF5B-EB94669E877C}"/>
              </a:ext>
            </a:extLst>
          </p:cNvPr>
          <p:cNvSpPr txBox="1">
            <a:spLocks/>
          </p:cNvSpPr>
          <p:nvPr/>
        </p:nvSpPr>
        <p:spPr>
          <a:xfrm>
            <a:off x="1120350" y="347418"/>
            <a:ext cx="10118725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5400" b="1">
                <a:latin typeface="微软雅黑" panose="020B0503020204020204" pitchFamily="34" charset="-122"/>
                <a:ea typeface="微软雅黑" panose="020B0503020204020204" pitchFamily="34" charset="-122"/>
              </a:rPr>
              <a:t>项目 </a:t>
            </a:r>
            <a:r>
              <a:rPr lang="zh-CN" altLang="en-US" sz="5400" b="1">
                <a:solidFill>
                  <a:srgbClr val="2683C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进展</a:t>
            </a:r>
            <a:endParaRPr lang="zh-CN" altLang="zh-CN" sz="5400">
              <a:solidFill>
                <a:srgbClr val="2683C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7F40CD6-9687-EB8A-6A8E-B085B834B090}"/>
              </a:ext>
            </a:extLst>
          </p:cNvPr>
          <p:cNvSpPr txBox="1">
            <a:spLocks/>
          </p:cNvSpPr>
          <p:nvPr/>
        </p:nvSpPr>
        <p:spPr>
          <a:xfrm>
            <a:off x="697627" y="1945967"/>
            <a:ext cx="10796745" cy="3939678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Font typeface="Arial" charset="0"/>
              <a:buChar char="•"/>
            </a:pPr>
            <a:r>
              <a:rPr lang="en-US" altLang="zh-CN" b="1" dirty="0">
                <a:solidFill>
                  <a:srgbClr val="2683C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2.4 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算法端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数据预处理：对数据进行可视化和相关性分析，清洗无用信息，补全空缺项，通过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SMOTE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过采样方法来人工增加正样本的数量。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BBF039D2-6DD5-FEAE-3D5D-30EC2CCE01B8}"/>
              </a:ext>
            </a:extLst>
          </p:cNvPr>
          <p:cNvGrpSpPr/>
          <p:nvPr/>
        </p:nvGrpSpPr>
        <p:grpSpPr>
          <a:xfrm>
            <a:off x="1632210" y="3196102"/>
            <a:ext cx="3375534" cy="3145092"/>
            <a:chOff x="1639467" y="3109885"/>
            <a:chExt cx="3375534" cy="3145092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1346DB7B-E1F5-7720-ECFF-00CB9864FF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39467" y="3109885"/>
              <a:ext cx="3375534" cy="2736045"/>
            </a:xfrm>
            <a:prstGeom prst="rect">
              <a:avLst/>
            </a:prstGeom>
          </p:spPr>
        </p:pic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737A131F-4828-371F-5ECF-C646AD9C4285}"/>
                </a:ext>
              </a:extLst>
            </p:cNvPr>
            <p:cNvSpPr txBox="1"/>
            <p:nvPr/>
          </p:nvSpPr>
          <p:spPr>
            <a:xfrm>
              <a:off x="2888652" y="5885645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热力图</a:t>
              </a:r>
              <a:endParaRPr lang="zh-CN" altLang="en-US" dirty="0"/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4E12EBD2-1DEB-3681-03DE-48CBE622F930}"/>
              </a:ext>
            </a:extLst>
          </p:cNvPr>
          <p:cNvGrpSpPr/>
          <p:nvPr/>
        </p:nvGrpSpPr>
        <p:grpSpPr>
          <a:xfrm>
            <a:off x="6974761" y="3070172"/>
            <a:ext cx="3096772" cy="3271022"/>
            <a:chOff x="6974761" y="3070172"/>
            <a:chExt cx="3096772" cy="3271022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1A3929BF-8E46-3FB1-7028-E8D7EAF2CF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74761" y="3070172"/>
              <a:ext cx="3096772" cy="2815473"/>
            </a:xfrm>
            <a:prstGeom prst="rect">
              <a:avLst/>
            </a:prstGeom>
          </p:spPr>
        </p:pic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FA9A4270-DC5D-507F-7DA3-D70E3170CF1F}"/>
                </a:ext>
              </a:extLst>
            </p:cNvPr>
            <p:cNvSpPr txBox="1"/>
            <p:nvPr/>
          </p:nvSpPr>
          <p:spPr>
            <a:xfrm>
              <a:off x="8084565" y="5971862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散点图</a:t>
              </a:r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5637302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>
            <a:extLst>
              <a:ext uri="{FF2B5EF4-FFF2-40B4-BE49-F238E27FC236}">
                <a16:creationId xmlns:a16="http://schemas.microsoft.com/office/drawing/2014/main" id="{2F6EE2AE-517B-7D17-AF5B-EB94669E877C}"/>
              </a:ext>
            </a:extLst>
          </p:cNvPr>
          <p:cNvSpPr txBox="1">
            <a:spLocks/>
          </p:cNvSpPr>
          <p:nvPr/>
        </p:nvSpPr>
        <p:spPr>
          <a:xfrm>
            <a:off x="1120350" y="347418"/>
            <a:ext cx="10118725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5400" b="1">
                <a:latin typeface="微软雅黑" panose="020B0503020204020204" pitchFamily="34" charset="-122"/>
                <a:ea typeface="微软雅黑" panose="020B0503020204020204" pitchFamily="34" charset="-122"/>
              </a:rPr>
              <a:t>项目 </a:t>
            </a:r>
            <a:r>
              <a:rPr lang="zh-CN" altLang="en-US" sz="5400" b="1">
                <a:solidFill>
                  <a:srgbClr val="2683C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进展</a:t>
            </a:r>
            <a:endParaRPr lang="zh-CN" altLang="zh-CN" sz="5400">
              <a:solidFill>
                <a:srgbClr val="2683C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7F40CD6-9687-EB8A-6A8E-B085B834B090}"/>
              </a:ext>
            </a:extLst>
          </p:cNvPr>
          <p:cNvSpPr txBox="1">
            <a:spLocks/>
          </p:cNvSpPr>
          <p:nvPr/>
        </p:nvSpPr>
        <p:spPr>
          <a:xfrm>
            <a:off x="697627" y="1945967"/>
            <a:ext cx="10796745" cy="3939678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Font typeface="Arial" charset="0"/>
              <a:buChar char="•"/>
            </a:pPr>
            <a:r>
              <a:rPr lang="en-US" altLang="zh-CN" b="1" dirty="0">
                <a:solidFill>
                  <a:srgbClr val="2683C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2.4 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算法端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4.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尝试不同模型：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Cat Boost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，感知机，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KNN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 随机森林，支持向量机（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SVC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），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XGBoost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5.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预测处理器：完成了预测处理器的编写，对训练后的模型进行包装，对外暴露测试接口。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013058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>
            <a:extLst>
              <a:ext uri="{FF2B5EF4-FFF2-40B4-BE49-F238E27FC236}">
                <a16:creationId xmlns:a16="http://schemas.microsoft.com/office/drawing/2014/main" id="{2F6EE2AE-517B-7D17-AF5B-EB94669E877C}"/>
              </a:ext>
            </a:extLst>
          </p:cNvPr>
          <p:cNvSpPr txBox="1">
            <a:spLocks/>
          </p:cNvSpPr>
          <p:nvPr/>
        </p:nvSpPr>
        <p:spPr>
          <a:xfrm>
            <a:off x="1120350" y="347418"/>
            <a:ext cx="10118725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5400" b="1">
                <a:latin typeface="微软雅黑" panose="020B0503020204020204" pitchFamily="34" charset="-122"/>
                <a:ea typeface="微软雅黑" panose="020B0503020204020204" pitchFamily="34" charset="-122"/>
              </a:rPr>
              <a:t>项目 </a:t>
            </a:r>
            <a:r>
              <a:rPr lang="zh-CN" altLang="en-US" sz="5400" b="1">
                <a:solidFill>
                  <a:srgbClr val="2683C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简介</a:t>
            </a:r>
            <a:endParaRPr lang="zh-CN" altLang="zh-CN" sz="5400">
              <a:solidFill>
                <a:srgbClr val="2683C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内容占位符 2">
            <a:extLst>
              <a:ext uri="{FF2B5EF4-FFF2-40B4-BE49-F238E27FC236}">
                <a16:creationId xmlns:a16="http://schemas.microsoft.com/office/drawing/2014/main" id="{919059E5-7071-4B15-109F-935EA41B0841}"/>
              </a:ext>
            </a:extLst>
          </p:cNvPr>
          <p:cNvSpPr txBox="1">
            <a:spLocks/>
          </p:cNvSpPr>
          <p:nvPr/>
        </p:nvSpPr>
        <p:spPr>
          <a:xfrm>
            <a:off x="697649" y="1945967"/>
            <a:ext cx="10770988" cy="4371120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Font typeface="Arial" charset="0"/>
              <a:buChar char="•"/>
            </a:pPr>
            <a:r>
              <a:rPr lang="en-US" altLang="zh-CN" b="1" dirty="0">
                <a:solidFill>
                  <a:srgbClr val="2683C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1.1 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项目背景</a:t>
            </a:r>
          </a:p>
          <a:p>
            <a:pPr marL="0" indent="0">
              <a:buNone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交通，不止地面交通，也不止天空交通，更有</a:t>
            </a:r>
            <a:r>
              <a:rPr lang="zh-CN" altLang="en-US" b="1" dirty="0">
                <a:solidFill>
                  <a:srgbClr val="2683C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星际交通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！</a:t>
            </a:r>
          </a:p>
          <a:p>
            <a:pPr marL="0" indent="0">
              <a:buNone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交通的基础便是一个个站点，而在星际中要搭建星球站点，肯定就要对星球进行</a:t>
            </a:r>
            <a:r>
              <a:rPr lang="zh-CN" altLang="en-US" b="1" dirty="0">
                <a:solidFill>
                  <a:srgbClr val="2683C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宜居度分析</a:t>
            </a:r>
          </a:p>
          <a:p>
            <a:pPr marL="0" indent="0">
              <a:buNone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所以我们的选题是</a:t>
            </a:r>
            <a:r>
              <a:rPr lang="zh-CN" altLang="en-US" b="1" dirty="0">
                <a:solidFill>
                  <a:srgbClr val="2683C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系外行星宜居度分析系统</a:t>
            </a:r>
            <a:endParaRPr lang="en-US" altLang="zh-CN" b="1" dirty="0">
              <a:solidFill>
                <a:srgbClr val="2683C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28600" indent="-228600">
              <a:buFont typeface="Arial" charset="0"/>
              <a:buChar char="•"/>
            </a:pPr>
            <a:r>
              <a:rPr lang="en-US" altLang="zh-CN" b="1" dirty="0">
                <a:solidFill>
                  <a:srgbClr val="2683C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1.2 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目标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我们会搭建一系列模型，输入一颗系外行星的相关数据，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输出这个行星的</a:t>
            </a:r>
            <a:r>
              <a:rPr lang="zh-CN" altLang="en-US" b="1" dirty="0">
                <a:solidFill>
                  <a:srgbClr val="2683C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宜居度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zh-CN" altLang="en-US" b="1" dirty="0">
                <a:solidFill>
                  <a:srgbClr val="2683C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地球相似度</a:t>
            </a:r>
            <a:r>
              <a:rPr lang="en-US" altLang="zh-CN" b="1" dirty="0">
                <a:solidFill>
                  <a:srgbClr val="2683C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(ESI)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等数值</a:t>
            </a:r>
          </a:p>
          <a:p>
            <a:pPr marL="0" indent="0">
              <a:buNone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对系外行星数据进行其他相关的分析</a:t>
            </a:r>
          </a:p>
        </p:txBody>
      </p:sp>
    </p:spTree>
    <p:extLst>
      <p:ext uri="{BB962C8B-B14F-4D97-AF65-F5344CB8AC3E}">
        <p14:creationId xmlns:p14="http://schemas.microsoft.com/office/powerpoint/2010/main" val="3486825431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>
            <a:extLst>
              <a:ext uri="{FF2B5EF4-FFF2-40B4-BE49-F238E27FC236}">
                <a16:creationId xmlns:a16="http://schemas.microsoft.com/office/drawing/2014/main" id="{2F6EE2AE-517B-7D17-AF5B-EB94669E877C}"/>
              </a:ext>
            </a:extLst>
          </p:cNvPr>
          <p:cNvSpPr txBox="1">
            <a:spLocks/>
          </p:cNvSpPr>
          <p:nvPr/>
        </p:nvSpPr>
        <p:spPr>
          <a:xfrm>
            <a:off x="1120350" y="347418"/>
            <a:ext cx="10118725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5400" b="1">
                <a:latin typeface="微软雅黑" panose="020B0503020204020204" pitchFamily="34" charset="-122"/>
                <a:ea typeface="微软雅黑" panose="020B0503020204020204" pitchFamily="34" charset="-122"/>
              </a:rPr>
              <a:t>项目 </a:t>
            </a:r>
            <a:r>
              <a:rPr lang="zh-CN" altLang="en-US" sz="5400" b="1">
                <a:solidFill>
                  <a:srgbClr val="2683C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难点</a:t>
            </a:r>
            <a:endParaRPr lang="zh-CN" altLang="zh-CN" sz="5400">
              <a:solidFill>
                <a:srgbClr val="2683C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内容占位符 2">
            <a:extLst>
              <a:ext uri="{FF2B5EF4-FFF2-40B4-BE49-F238E27FC236}">
                <a16:creationId xmlns:a16="http://schemas.microsoft.com/office/drawing/2014/main" id="{919059E5-7071-4B15-109F-935EA41B0841}"/>
              </a:ext>
            </a:extLst>
          </p:cNvPr>
          <p:cNvSpPr txBox="1">
            <a:spLocks/>
          </p:cNvSpPr>
          <p:nvPr/>
        </p:nvSpPr>
        <p:spPr>
          <a:xfrm>
            <a:off x="697649" y="1945967"/>
            <a:ext cx="10796745" cy="3830208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Font typeface="Arial" charset="0"/>
              <a:buChar char="•"/>
            </a:pPr>
            <a:r>
              <a:rPr lang="en-US" altLang="zh-CN" b="1" dirty="0">
                <a:solidFill>
                  <a:srgbClr val="2683C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3.1 </a:t>
            </a:r>
          </a:p>
          <a:p>
            <a:pPr marL="0" indent="0">
              <a:buNone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React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官方文档杂乱、不好阅读，大部分相关技术需要上网自学。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使用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framer motion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库做动态的效果遇到各种兼容性问题。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如何获取星图加载状态，并展示加载动画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44BDA59E-3B97-9C02-31F9-7047194FEBC0}"/>
              </a:ext>
            </a:extLst>
          </p:cNvPr>
          <p:cNvSpPr txBox="1">
            <a:spLocks/>
          </p:cNvSpPr>
          <p:nvPr/>
        </p:nvSpPr>
        <p:spPr>
          <a:xfrm>
            <a:off x="697627" y="3343939"/>
            <a:ext cx="10796745" cy="1737391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zh-CN" b="1" dirty="0">
              <a:solidFill>
                <a:srgbClr val="2683C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08104900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>
            <a:extLst>
              <a:ext uri="{FF2B5EF4-FFF2-40B4-BE49-F238E27FC236}">
                <a16:creationId xmlns:a16="http://schemas.microsoft.com/office/drawing/2014/main" id="{2F6EE2AE-517B-7D17-AF5B-EB94669E877C}"/>
              </a:ext>
            </a:extLst>
          </p:cNvPr>
          <p:cNvSpPr txBox="1">
            <a:spLocks/>
          </p:cNvSpPr>
          <p:nvPr/>
        </p:nvSpPr>
        <p:spPr>
          <a:xfrm>
            <a:off x="1120350" y="347418"/>
            <a:ext cx="10118725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5400" b="1">
                <a:latin typeface="微软雅黑" panose="020B0503020204020204" pitchFamily="34" charset="-122"/>
                <a:ea typeface="微软雅黑" panose="020B0503020204020204" pitchFamily="34" charset="-122"/>
              </a:rPr>
              <a:t>项目 </a:t>
            </a:r>
            <a:r>
              <a:rPr lang="zh-CN" altLang="en-US" sz="5400" b="1">
                <a:solidFill>
                  <a:srgbClr val="2683C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难点</a:t>
            </a:r>
            <a:endParaRPr lang="zh-CN" altLang="zh-CN" sz="5400">
              <a:solidFill>
                <a:srgbClr val="2683C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内容占位符 2">
            <a:extLst>
              <a:ext uri="{FF2B5EF4-FFF2-40B4-BE49-F238E27FC236}">
                <a16:creationId xmlns:a16="http://schemas.microsoft.com/office/drawing/2014/main" id="{919059E5-7071-4B15-109F-935EA41B0841}"/>
              </a:ext>
            </a:extLst>
          </p:cNvPr>
          <p:cNvSpPr txBox="1">
            <a:spLocks/>
          </p:cNvSpPr>
          <p:nvPr/>
        </p:nvSpPr>
        <p:spPr>
          <a:xfrm>
            <a:off x="697649" y="1945967"/>
            <a:ext cx="10796745" cy="1737391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Font typeface="Arial" charset="0"/>
              <a:buChar char="•"/>
            </a:pPr>
            <a:r>
              <a:rPr lang="en-US" altLang="zh-CN" b="1" dirty="0">
                <a:solidFill>
                  <a:srgbClr val="2683C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3.3 </a:t>
            </a:r>
          </a:p>
          <a:p>
            <a:pPr marL="0" indent="0">
              <a:buNone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前端表格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数据量过大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，网页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负载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较大，会造成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卡顿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可以尝试分段切割数据加载的形式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98884CF-8C68-535C-07A0-6D40E2293FB2}"/>
              </a:ext>
            </a:extLst>
          </p:cNvPr>
          <p:cNvSpPr txBox="1">
            <a:spLocks/>
          </p:cNvSpPr>
          <p:nvPr/>
        </p:nvSpPr>
        <p:spPr>
          <a:xfrm>
            <a:off x="697627" y="3429000"/>
            <a:ext cx="10796745" cy="1737391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Font typeface="Arial" charset="0"/>
              <a:buChar char="•"/>
            </a:pPr>
            <a:r>
              <a:rPr lang="en-US" altLang="zh-CN" b="1" dirty="0">
                <a:solidFill>
                  <a:srgbClr val="2683C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3.4</a:t>
            </a:r>
          </a:p>
          <a:p>
            <a:pPr marL="0" indent="0">
              <a:buNone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前后端部署到服务器时会遇到一些问题，如依赖冲突、版本冲突、跨域请求问题、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https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2413070928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>
            <a:extLst>
              <a:ext uri="{FF2B5EF4-FFF2-40B4-BE49-F238E27FC236}">
                <a16:creationId xmlns:a16="http://schemas.microsoft.com/office/drawing/2014/main" id="{2F6EE2AE-517B-7D17-AF5B-EB94669E877C}"/>
              </a:ext>
            </a:extLst>
          </p:cNvPr>
          <p:cNvSpPr txBox="1">
            <a:spLocks/>
          </p:cNvSpPr>
          <p:nvPr/>
        </p:nvSpPr>
        <p:spPr>
          <a:xfrm>
            <a:off x="1120350" y="347418"/>
            <a:ext cx="10118725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5400" b="1">
                <a:latin typeface="微软雅黑" panose="020B0503020204020204" pitchFamily="34" charset="-122"/>
                <a:ea typeface="微软雅黑" panose="020B0503020204020204" pitchFamily="34" charset="-122"/>
              </a:rPr>
              <a:t>项目 </a:t>
            </a:r>
            <a:r>
              <a:rPr lang="zh-CN" altLang="en-US" sz="5400" b="1">
                <a:solidFill>
                  <a:srgbClr val="2683C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难点</a:t>
            </a:r>
            <a:endParaRPr lang="zh-CN" altLang="zh-CN" sz="5400">
              <a:solidFill>
                <a:srgbClr val="2683C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内容占位符 2">
            <a:extLst>
              <a:ext uri="{FF2B5EF4-FFF2-40B4-BE49-F238E27FC236}">
                <a16:creationId xmlns:a16="http://schemas.microsoft.com/office/drawing/2014/main" id="{919059E5-7071-4B15-109F-935EA41B0841}"/>
              </a:ext>
            </a:extLst>
          </p:cNvPr>
          <p:cNvSpPr txBox="1">
            <a:spLocks/>
          </p:cNvSpPr>
          <p:nvPr/>
        </p:nvSpPr>
        <p:spPr>
          <a:xfrm>
            <a:off x="697649" y="1945967"/>
            <a:ext cx="10796745" cy="1737391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Font typeface="Arial" charset="0"/>
              <a:buChar char="•"/>
            </a:pPr>
            <a:r>
              <a:rPr lang="en-US" altLang="zh-CN" b="1" dirty="0">
                <a:solidFill>
                  <a:srgbClr val="2683C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3.5 </a:t>
            </a:r>
          </a:p>
          <a:p>
            <a:pPr marL="0" indent="0">
              <a:buNone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行星数据集是</a:t>
            </a:r>
            <a:r>
              <a:rPr lang="zh-CN" altLang="en-US" b="1" dirty="0">
                <a:solidFill>
                  <a:srgbClr val="2683C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不平衡的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，即宜居样本（正样本）的数量远少于非宜居样本（负样本）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在拟合和评分模型时，这会造成问题。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解决方案：使用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SMOTE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过采样技术来人工增加正样本的数量。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98884CF-8C68-535C-07A0-6D40E2293FB2}"/>
              </a:ext>
            </a:extLst>
          </p:cNvPr>
          <p:cNvSpPr txBox="1">
            <a:spLocks/>
          </p:cNvSpPr>
          <p:nvPr/>
        </p:nvSpPr>
        <p:spPr>
          <a:xfrm>
            <a:off x="697627" y="3929743"/>
            <a:ext cx="10796745" cy="1737391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Font typeface="Arial" charset="0"/>
              <a:buChar char="•"/>
            </a:pPr>
            <a:r>
              <a:rPr lang="en-US" altLang="zh-CN" b="1" dirty="0">
                <a:solidFill>
                  <a:srgbClr val="2683C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3.6</a:t>
            </a:r>
          </a:p>
          <a:p>
            <a:pPr marL="0" indent="0">
              <a:buNone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从上百维的数据中筛选与宜居度</a:t>
            </a:r>
            <a:r>
              <a:rPr lang="zh-CN" altLang="en-US" b="1" dirty="0">
                <a:solidFill>
                  <a:srgbClr val="2683C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相关性高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的列。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90683688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>
            <a:extLst>
              <a:ext uri="{FF2B5EF4-FFF2-40B4-BE49-F238E27FC236}">
                <a16:creationId xmlns:a16="http://schemas.microsoft.com/office/drawing/2014/main" id="{2F6EE2AE-517B-7D17-AF5B-EB94669E877C}"/>
              </a:ext>
            </a:extLst>
          </p:cNvPr>
          <p:cNvSpPr txBox="1">
            <a:spLocks/>
          </p:cNvSpPr>
          <p:nvPr/>
        </p:nvSpPr>
        <p:spPr>
          <a:xfrm>
            <a:off x="1120350" y="347418"/>
            <a:ext cx="10118725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5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 </a:t>
            </a:r>
            <a:r>
              <a:rPr lang="zh-CN" altLang="en-US" sz="5400" b="1" dirty="0">
                <a:solidFill>
                  <a:srgbClr val="2683C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难点</a:t>
            </a:r>
            <a:endParaRPr lang="zh-CN" altLang="zh-CN" sz="5400" dirty="0">
              <a:solidFill>
                <a:srgbClr val="2683C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内容占位符 2">
            <a:extLst>
              <a:ext uri="{FF2B5EF4-FFF2-40B4-BE49-F238E27FC236}">
                <a16:creationId xmlns:a16="http://schemas.microsoft.com/office/drawing/2014/main" id="{919059E5-7071-4B15-109F-935EA41B0841}"/>
              </a:ext>
            </a:extLst>
          </p:cNvPr>
          <p:cNvSpPr txBox="1">
            <a:spLocks/>
          </p:cNvSpPr>
          <p:nvPr/>
        </p:nvSpPr>
        <p:spPr>
          <a:xfrm>
            <a:off x="697649" y="1945967"/>
            <a:ext cx="10796745" cy="1737391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Font typeface="Arial" charset="0"/>
              <a:buChar char="•"/>
            </a:pPr>
            <a:r>
              <a:rPr lang="en-US" altLang="zh-CN" b="1" dirty="0">
                <a:solidFill>
                  <a:srgbClr val="2683C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3.7 </a:t>
            </a:r>
            <a:r>
              <a:rPr lang="zh-CN" altLang="en-US" b="1" dirty="0">
                <a:solidFill>
                  <a:srgbClr val="2683C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星图</a:t>
            </a:r>
            <a:r>
              <a:rPr lang="en-US" altLang="zh-CN" b="1" dirty="0">
                <a:solidFill>
                  <a:srgbClr val="2683C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  <a:p>
            <a:pPr marL="0" indent="0">
              <a:buNone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需要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从零实现一个渲染器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，对数学、算法、图形学和代码能力的要求都比较高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使用</a:t>
            </a:r>
            <a:r>
              <a:rPr lang="en-US" altLang="zh-CN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WebGPU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进行开发，网络资料不足，大部分问题都需要自己解决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72468409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F25EA03F-B618-6E8D-5836-0BB904457C3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92" t="23332" r="13598" b="10912"/>
          <a:stretch/>
        </p:blipFill>
        <p:spPr>
          <a:xfrm rot="19712996">
            <a:off x="4777674" y="3533471"/>
            <a:ext cx="2865793" cy="2563553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E7EA6572-A29F-8445-A830-714B240ACDE8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1036632" y="1078194"/>
            <a:ext cx="10118725" cy="1143000"/>
          </a:xfrm>
        </p:spPr>
        <p:txBody>
          <a:bodyPr>
            <a:normAutofit/>
          </a:bodyPr>
          <a:lstStyle/>
          <a:p>
            <a:pPr lvl="0" algn="ctr"/>
            <a:r>
              <a:rPr lang="zh-CN" altLang="en-US" sz="7200" b="1">
                <a:solidFill>
                  <a:srgbClr val="2683C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感谢 </a:t>
            </a:r>
            <a:r>
              <a:rPr lang="zh-CN" altLang="en-US" sz="7200">
                <a:latin typeface="微软雅黑" panose="020B0503020204020204" pitchFamily="34" charset="-122"/>
                <a:ea typeface="微软雅黑" panose="020B0503020204020204" pitchFamily="34" charset="-122"/>
              </a:rPr>
              <a:t>聆听</a:t>
            </a:r>
            <a:endParaRPr lang="zh-CN" altLang="zh-CN" sz="7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9DD4DBC-30C6-9643-968E-5545DB66453B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781571" y="2286000"/>
            <a:ext cx="8628846" cy="1143000"/>
          </a:xfrm>
        </p:spPr>
        <p:txBody>
          <a:bodyPr anchor="ctr">
            <a:normAutofit/>
          </a:bodyPr>
          <a:lstStyle/>
          <a:p>
            <a:pPr lvl="0" algn="ctr"/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BJTU 2023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软件工程学期实训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Ⅱ </a:t>
            </a:r>
            <a:r>
              <a:rPr lang="zh-CN" altLang="en-US" b="1">
                <a:solidFill>
                  <a:srgbClr val="2683C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蓝色空间 </a:t>
            </a:r>
            <a:r>
              <a:rPr lang="en-US" altLang="zh-CN" b="1">
                <a:solidFill>
                  <a:srgbClr val="2683C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Blue Space</a:t>
            </a:r>
          </a:p>
          <a:p>
            <a:pPr lvl="0" algn="ctr"/>
            <a:r>
              <a:rPr lang="en-US" altLang="zh-CN" b="1">
                <a:latin typeface="微软雅黑" panose="020B0503020204020204" pitchFamily="34" charset="-122"/>
                <a:ea typeface="微软雅黑" panose="020B0503020204020204" pitchFamily="34" charset="-122"/>
              </a:rPr>
              <a:t>2023.7.10</a:t>
            </a:r>
            <a:endParaRPr lang="zh-CN" altLang="zh-CN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55373671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>
            <a:extLst>
              <a:ext uri="{FF2B5EF4-FFF2-40B4-BE49-F238E27FC236}">
                <a16:creationId xmlns:a16="http://schemas.microsoft.com/office/drawing/2014/main" id="{2F6EE2AE-517B-7D17-AF5B-EB94669E877C}"/>
              </a:ext>
            </a:extLst>
          </p:cNvPr>
          <p:cNvSpPr txBox="1">
            <a:spLocks/>
          </p:cNvSpPr>
          <p:nvPr/>
        </p:nvSpPr>
        <p:spPr>
          <a:xfrm>
            <a:off x="1120350" y="347418"/>
            <a:ext cx="10118725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5400" b="1">
                <a:latin typeface="微软雅黑" panose="020B0503020204020204" pitchFamily="34" charset="-122"/>
                <a:ea typeface="微软雅黑" panose="020B0503020204020204" pitchFamily="34" charset="-122"/>
              </a:rPr>
              <a:t>项目 </a:t>
            </a:r>
            <a:r>
              <a:rPr lang="zh-CN" altLang="en-US" sz="5400" b="1">
                <a:solidFill>
                  <a:srgbClr val="2683C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简介</a:t>
            </a:r>
            <a:endParaRPr lang="zh-CN" altLang="zh-CN" sz="5400">
              <a:solidFill>
                <a:srgbClr val="2683C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内容占位符 2">
            <a:extLst>
              <a:ext uri="{FF2B5EF4-FFF2-40B4-BE49-F238E27FC236}">
                <a16:creationId xmlns:a16="http://schemas.microsoft.com/office/drawing/2014/main" id="{919059E5-7071-4B15-109F-935EA41B0841}"/>
              </a:ext>
            </a:extLst>
          </p:cNvPr>
          <p:cNvSpPr txBox="1">
            <a:spLocks/>
          </p:cNvSpPr>
          <p:nvPr/>
        </p:nvSpPr>
        <p:spPr>
          <a:xfrm>
            <a:off x="697649" y="1945967"/>
            <a:ext cx="9727799" cy="3939678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Font typeface="Arial" charset="0"/>
              <a:buChar char="•"/>
            </a:pPr>
            <a:r>
              <a:rPr lang="en-US" altLang="zh-CN" b="1" dirty="0">
                <a:solidFill>
                  <a:srgbClr val="2683C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1.3 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意义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分析星球宜居度，为进一步的研究提供</a:t>
            </a:r>
            <a:r>
              <a:rPr lang="zh-CN" altLang="en-US" b="1" dirty="0">
                <a:solidFill>
                  <a:srgbClr val="2683C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基础</a:t>
            </a:r>
          </a:p>
          <a:p>
            <a:pPr marL="0" indent="0">
              <a:buNone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分析星球宜居度，为未来人类可能的</a:t>
            </a:r>
            <a:r>
              <a:rPr lang="zh-CN" altLang="en-US" b="1" dirty="0">
                <a:solidFill>
                  <a:srgbClr val="2683C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星际交通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搭建提供参考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拓宽我们对</a:t>
            </a:r>
            <a:r>
              <a:rPr lang="zh-CN" altLang="en-US" b="1" dirty="0">
                <a:solidFill>
                  <a:srgbClr val="2683C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宇宙生命存在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的认知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增进人类对</a:t>
            </a:r>
            <a:r>
              <a:rPr lang="zh-CN" altLang="en-US" b="1" dirty="0">
                <a:solidFill>
                  <a:srgbClr val="2683C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地球环境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的认识和保护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92176468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>
            <a:extLst>
              <a:ext uri="{FF2B5EF4-FFF2-40B4-BE49-F238E27FC236}">
                <a16:creationId xmlns:a16="http://schemas.microsoft.com/office/drawing/2014/main" id="{2F6EE2AE-517B-7D17-AF5B-EB94669E877C}"/>
              </a:ext>
            </a:extLst>
          </p:cNvPr>
          <p:cNvSpPr txBox="1">
            <a:spLocks/>
          </p:cNvSpPr>
          <p:nvPr/>
        </p:nvSpPr>
        <p:spPr>
          <a:xfrm>
            <a:off x="1120350" y="347418"/>
            <a:ext cx="10118725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5400" b="1">
                <a:latin typeface="微软雅黑" panose="020B0503020204020204" pitchFamily="34" charset="-122"/>
                <a:ea typeface="微软雅黑" panose="020B0503020204020204" pitchFamily="34" charset="-122"/>
              </a:rPr>
              <a:t>项目 </a:t>
            </a:r>
            <a:r>
              <a:rPr lang="zh-CN" altLang="en-US" sz="5400" b="1">
                <a:solidFill>
                  <a:srgbClr val="2683C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简介</a:t>
            </a:r>
            <a:endParaRPr lang="zh-CN" altLang="zh-CN" sz="5400">
              <a:solidFill>
                <a:srgbClr val="2683C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内容占位符 2">
            <a:extLst>
              <a:ext uri="{FF2B5EF4-FFF2-40B4-BE49-F238E27FC236}">
                <a16:creationId xmlns:a16="http://schemas.microsoft.com/office/drawing/2014/main" id="{919059E5-7071-4B15-109F-935EA41B0841}"/>
              </a:ext>
            </a:extLst>
          </p:cNvPr>
          <p:cNvSpPr txBox="1">
            <a:spLocks/>
          </p:cNvSpPr>
          <p:nvPr/>
        </p:nvSpPr>
        <p:spPr>
          <a:xfrm>
            <a:off x="697649" y="1945967"/>
            <a:ext cx="10796745" cy="3939678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Font typeface="Arial" charset="0"/>
              <a:buChar char="•"/>
            </a:pPr>
            <a:r>
              <a:rPr lang="en-US" altLang="zh-CN" b="1" dirty="0">
                <a:solidFill>
                  <a:srgbClr val="2683C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1.4 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价值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研究地球类似行星的特征：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通过对系外行星进行宜居度预测，我们可以找到那些与地球类似的行星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这将使科学家能够</a:t>
            </a:r>
            <a:r>
              <a:rPr lang="zh-CN" altLang="en-US" b="1" dirty="0">
                <a:solidFill>
                  <a:srgbClr val="2683C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更加深入地研究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这些行星的物理特性、大气成分和地质特征等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进一步了解我们自己星球的起源和演化过程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60929674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>
            <a:extLst>
              <a:ext uri="{FF2B5EF4-FFF2-40B4-BE49-F238E27FC236}">
                <a16:creationId xmlns:a16="http://schemas.microsoft.com/office/drawing/2014/main" id="{2F6EE2AE-517B-7D17-AF5B-EB94669E877C}"/>
              </a:ext>
            </a:extLst>
          </p:cNvPr>
          <p:cNvSpPr txBox="1">
            <a:spLocks/>
          </p:cNvSpPr>
          <p:nvPr/>
        </p:nvSpPr>
        <p:spPr>
          <a:xfrm>
            <a:off x="1120350" y="347418"/>
            <a:ext cx="10118725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5400" b="1">
                <a:latin typeface="微软雅黑" panose="020B0503020204020204" pitchFamily="34" charset="-122"/>
                <a:ea typeface="微软雅黑" panose="020B0503020204020204" pitchFamily="34" charset="-122"/>
              </a:rPr>
              <a:t>项目 </a:t>
            </a:r>
            <a:r>
              <a:rPr lang="zh-CN" altLang="en-US" sz="5400" b="1">
                <a:solidFill>
                  <a:srgbClr val="2683C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简介</a:t>
            </a:r>
            <a:endParaRPr lang="zh-CN" altLang="zh-CN" sz="5400">
              <a:solidFill>
                <a:srgbClr val="2683C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内容占位符 2">
            <a:extLst>
              <a:ext uri="{FF2B5EF4-FFF2-40B4-BE49-F238E27FC236}">
                <a16:creationId xmlns:a16="http://schemas.microsoft.com/office/drawing/2014/main" id="{919059E5-7071-4B15-109F-935EA41B0841}"/>
              </a:ext>
            </a:extLst>
          </p:cNvPr>
          <p:cNvSpPr txBox="1">
            <a:spLocks/>
          </p:cNvSpPr>
          <p:nvPr/>
        </p:nvSpPr>
        <p:spPr>
          <a:xfrm>
            <a:off x="697649" y="1945967"/>
            <a:ext cx="10796745" cy="3939678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Font typeface="Arial" charset="0"/>
              <a:buChar char="•"/>
            </a:pPr>
            <a:r>
              <a:rPr lang="en-US" altLang="zh-CN" b="1" dirty="0">
                <a:solidFill>
                  <a:srgbClr val="2683C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1.5 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拟解决问题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利用已有的行星数据和大数据分析技术，</a:t>
            </a:r>
            <a:r>
              <a:rPr lang="zh-CN" altLang="en-US" b="1" dirty="0">
                <a:solidFill>
                  <a:srgbClr val="2683C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预测和评估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系外行星的宜居度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帮助人类研究行星宜居性，评估适合居住的行星，以在未来实现星际移民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为公众提供一个</a:t>
            </a:r>
            <a:r>
              <a:rPr lang="zh-CN" altLang="en-US" b="1" dirty="0">
                <a:solidFill>
                  <a:srgbClr val="2683C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平台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，让人们更好地了解宇宙中其他行星的特征和潜力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80549586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3"/>
          <p:cNvGraphicFramePr/>
          <p:nvPr>
            <p:extLst>
              <p:ext uri="{D42A27DB-BD31-4B8C-83A1-F6EECF244321}">
                <p14:modId xmlns:p14="http://schemas.microsoft.com/office/powerpoint/2010/main" val="2465818289"/>
              </p:ext>
            </p:extLst>
          </p:nvPr>
        </p:nvGraphicFramePr>
        <p:xfrm>
          <a:off x="797586" y="1719795"/>
          <a:ext cx="10262299" cy="37738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3708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914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54772">
                <a:tc>
                  <a:txBody>
                    <a:bodyPr/>
                    <a:lstStyle/>
                    <a:p>
                      <a:pPr lvl="0" algn="ctr"/>
                      <a:r>
                        <a:rPr lang="zh-CN" altLang="en-US" sz="20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职务</a:t>
                      </a:r>
                      <a:endParaRPr lang="zh-CN" altLang="zh-CN" sz="20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zh-CN" altLang="en-US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人员</a:t>
                      </a:r>
                      <a:endParaRPr lang="zh-CN" altLang="zh-CN" sz="2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54772">
                <a:tc>
                  <a:txBody>
                    <a:bodyPr/>
                    <a:lstStyle/>
                    <a:p>
                      <a:pPr lvl="0" algn="ctr"/>
                      <a:r>
                        <a:rPr lang="zh-CN" altLang="en-US" sz="20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项目经理</a:t>
                      </a:r>
                      <a:endParaRPr lang="en-US" altLang="zh-CN" sz="20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zh-CN" altLang="en-US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俞贤皓</a:t>
                      </a:r>
                      <a:endParaRPr lang="zh-CN" altLang="zh-CN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54772">
                <a:tc>
                  <a:txBody>
                    <a:bodyPr/>
                    <a:lstStyle/>
                    <a:p>
                      <a:pPr lvl="0" algn="ctr"/>
                      <a:r>
                        <a:rPr lang="zh-CN" altLang="en-US" sz="20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服务端工程师</a:t>
                      </a:r>
                      <a:endParaRPr lang="zh-CN" altLang="zh-CN" sz="20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zh-CN" altLang="en-US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谷雅丰、王艺霖</a:t>
                      </a:r>
                      <a:endParaRPr lang="zh-CN" altLang="zh-CN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54772">
                <a:tc>
                  <a:txBody>
                    <a:bodyPr/>
                    <a:lstStyle/>
                    <a:p>
                      <a:pPr lvl="0" algn="ctr"/>
                      <a:r>
                        <a:rPr lang="zh-CN" altLang="en-US" sz="20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客户端工程师</a:t>
                      </a:r>
                      <a:endParaRPr lang="zh-CN" altLang="zh-CN" sz="20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zh-CN" altLang="en-US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邓人嘉、周书扬</a:t>
                      </a:r>
                      <a:endParaRPr lang="zh-CN" altLang="zh-CN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54772">
                <a:tc>
                  <a:txBody>
                    <a:bodyPr/>
                    <a:lstStyle/>
                    <a:p>
                      <a:pPr lvl="0" algn="ctr"/>
                      <a:r>
                        <a:rPr lang="zh-CN" altLang="en-US" sz="20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数据处理工程师</a:t>
                      </a:r>
                      <a:endParaRPr lang="zh-CN" altLang="zh-CN" sz="20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zh-CN" altLang="en-US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付家齐</a:t>
                      </a:r>
                      <a:endParaRPr lang="zh-CN" altLang="zh-CN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" name="标题 1">
            <a:extLst>
              <a:ext uri="{FF2B5EF4-FFF2-40B4-BE49-F238E27FC236}">
                <a16:creationId xmlns:a16="http://schemas.microsoft.com/office/drawing/2014/main" id="{2F6EE2AE-517B-7D17-AF5B-EB94669E877C}"/>
              </a:ext>
            </a:extLst>
          </p:cNvPr>
          <p:cNvSpPr txBox="1">
            <a:spLocks/>
          </p:cNvSpPr>
          <p:nvPr/>
        </p:nvSpPr>
        <p:spPr>
          <a:xfrm>
            <a:off x="1120350" y="347418"/>
            <a:ext cx="10118725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5400" b="1">
                <a:latin typeface="微软雅黑" panose="020B0503020204020204" pitchFamily="34" charset="-122"/>
                <a:ea typeface="微软雅黑" panose="020B0503020204020204" pitchFamily="34" charset="-122"/>
              </a:rPr>
              <a:t>项目 </a:t>
            </a:r>
            <a:r>
              <a:rPr lang="zh-CN" altLang="en-US" sz="5400" b="1">
                <a:solidFill>
                  <a:srgbClr val="2683C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分工</a:t>
            </a:r>
            <a:endParaRPr lang="zh-CN" altLang="zh-CN" sz="5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3"/>
          <p:cNvGraphicFramePr/>
          <p:nvPr>
            <p:extLst>
              <p:ext uri="{D42A27DB-BD31-4B8C-83A1-F6EECF244321}">
                <p14:modId xmlns:p14="http://schemas.microsoft.com/office/powerpoint/2010/main" val="3084814848"/>
              </p:ext>
            </p:extLst>
          </p:nvPr>
        </p:nvGraphicFramePr>
        <p:xfrm>
          <a:off x="1036637" y="2056475"/>
          <a:ext cx="10118725" cy="395330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0372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81501">
                  <a:extLst>
                    <a:ext uri="{9D8B030D-6E8A-4147-A177-3AD203B41FA5}">
                      <a16:colId xmlns:a16="http://schemas.microsoft.com/office/drawing/2014/main" val="2170480699"/>
                    </a:ext>
                  </a:extLst>
                </a:gridCol>
              </a:tblGrid>
              <a:tr h="373870">
                <a:tc>
                  <a:txBody>
                    <a:bodyPr/>
                    <a:lstStyle/>
                    <a:p>
                      <a:pPr lvl="0" algn="ctr"/>
                      <a:r>
                        <a:rPr lang="zh-CN" altLang="en-US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人员</a:t>
                      </a:r>
                      <a:endParaRPr lang="zh-CN" altLang="zh-CN" sz="2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zh-CN" altLang="en-US" sz="20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分工</a:t>
                      </a:r>
                      <a:endParaRPr lang="zh-CN" altLang="zh-CN" sz="20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1462">
                <a:tc>
                  <a:txBody>
                    <a:bodyPr/>
                    <a:lstStyle/>
                    <a:p>
                      <a:pPr lvl="0" algn="ctr"/>
                      <a:r>
                        <a:rPr lang="zh-CN" altLang="en-US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俞贤皓</a:t>
                      </a:r>
                      <a:endParaRPr lang="zh-CN" altLang="zh-CN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编写文档，进行需求分析与模块划分、</a:t>
                      </a:r>
                      <a:r>
                        <a:rPr lang="en-US" altLang="zh-CN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r>
                        <a:rPr lang="zh-CN" altLang="en-US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搭建了基本的后端框架、进行星图系统的开发</a:t>
                      </a:r>
                      <a:endParaRPr lang="zh-CN" altLang="zh-CN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33522669"/>
                  </a:ext>
                </a:extLst>
              </a:tr>
              <a:tr h="661462">
                <a:tc>
                  <a:txBody>
                    <a:bodyPr/>
                    <a:lstStyle/>
                    <a:p>
                      <a:pPr lvl="0" algn="ctr"/>
                      <a:r>
                        <a:rPr lang="zh-CN" altLang="en-US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谷雅丰</a:t>
                      </a:r>
                      <a:endParaRPr lang="zh-CN" altLang="zh-CN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zh-CN" altLang="en-US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需求规格说明文档、</a:t>
                      </a:r>
                      <a:r>
                        <a:rPr lang="en-US" altLang="zh-CN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PPT</a:t>
                      </a:r>
                      <a:r>
                        <a:rPr lang="zh-CN" altLang="en-US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、界面设计、后端开发、调试测试</a:t>
                      </a:r>
                      <a:endParaRPr lang="zh-CN" altLang="zh-CN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1462">
                <a:tc>
                  <a:txBody>
                    <a:bodyPr/>
                    <a:lstStyle/>
                    <a:p>
                      <a:pPr lvl="0" algn="ctr"/>
                      <a:r>
                        <a:rPr lang="zh-CN" altLang="en-US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王艺霖</a:t>
                      </a:r>
                      <a:endParaRPr lang="zh-CN" altLang="zh-CN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zh-CN" altLang="en-US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学习</a:t>
                      </a:r>
                      <a:r>
                        <a:rPr lang="en-US" altLang="zh-CN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Django</a:t>
                      </a:r>
                      <a:r>
                        <a:rPr lang="zh-CN" altLang="en-US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框架、后端开发</a:t>
                      </a:r>
                      <a:endParaRPr lang="zh-CN" altLang="zh-CN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86246868"/>
                  </a:ext>
                </a:extLst>
              </a:tr>
              <a:tr h="373870">
                <a:tc>
                  <a:txBody>
                    <a:bodyPr/>
                    <a:lstStyle/>
                    <a:p>
                      <a:pPr lvl="0" algn="ctr"/>
                      <a:r>
                        <a:rPr lang="zh-CN" altLang="en-US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邓人嘉</a:t>
                      </a:r>
                      <a:endParaRPr lang="zh-CN" altLang="zh-CN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zh-CN" altLang="en-US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前端搭建、基本界面编写、与后端对接</a:t>
                      </a:r>
                      <a:endParaRPr lang="zh-CN" altLang="zh-CN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61462">
                <a:tc>
                  <a:txBody>
                    <a:bodyPr/>
                    <a:lstStyle/>
                    <a:p>
                      <a:pPr lvl="0" algn="ctr"/>
                      <a:r>
                        <a:rPr lang="zh-CN" altLang="en-US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周书扬</a:t>
                      </a:r>
                      <a:endParaRPr lang="zh-CN" altLang="zh-CN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zh-CN" altLang="en-US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初步的数据处理、前端图表可视化的编写、服务端部署</a:t>
                      </a:r>
                      <a:endParaRPr lang="zh-CN" altLang="zh-CN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387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付家齐</a:t>
                      </a:r>
                      <a:endParaRPr lang="zh-CN" altLang="zh-CN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zh-CN" altLang="en-US" sz="2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获取数据集、使用模型训练、预测</a:t>
                      </a:r>
                      <a:endParaRPr lang="zh-CN" altLang="zh-CN" sz="20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9050052"/>
                  </a:ext>
                </a:extLst>
              </a:tr>
            </a:tbl>
          </a:graphicData>
        </a:graphic>
      </p:graphicFrame>
      <p:sp>
        <p:nvSpPr>
          <p:cNvPr id="6" name="标题 1">
            <a:extLst>
              <a:ext uri="{FF2B5EF4-FFF2-40B4-BE49-F238E27FC236}">
                <a16:creationId xmlns:a16="http://schemas.microsoft.com/office/drawing/2014/main" id="{2F6EE2AE-517B-7D17-AF5B-EB94669E877C}"/>
              </a:ext>
            </a:extLst>
          </p:cNvPr>
          <p:cNvSpPr txBox="1">
            <a:spLocks/>
          </p:cNvSpPr>
          <p:nvPr/>
        </p:nvSpPr>
        <p:spPr>
          <a:xfrm>
            <a:off x="1120350" y="347418"/>
            <a:ext cx="10118725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5400" b="1">
                <a:latin typeface="微软雅黑" panose="020B0503020204020204" pitchFamily="34" charset="-122"/>
                <a:ea typeface="微软雅黑" panose="020B0503020204020204" pitchFamily="34" charset="-122"/>
              </a:rPr>
              <a:t>项目 </a:t>
            </a:r>
            <a:r>
              <a:rPr lang="zh-CN" altLang="en-US" sz="5400" b="1">
                <a:solidFill>
                  <a:srgbClr val="2683C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分工</a:t>
            </a:r>
            <a:endParaRPr lang="zh-CN" altLang="zh-CN" sz="5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83112883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>
            <a:extLst>
              <a:ext uri="{FF2B5EF4-FFF2-40B4-BE49-F238E27FC236}">
                <a16:creationId xmlns:a16="http://schemas.microsoft.com/office/drawing/2014/main" id="{2F6EE2AE-517B-7D17-AF5B-EB94669E877C}"/>
              </a:ext>
            </a:extLst>
          </p:cNvPr>
          <p:cNvSpPr txBox="1">
            <a:spLocks/>
          </p:cNvSpPr>
          <p:nvPr/>
        </p:nvSpPr>
        <p:spPr>
          <a:xfrm>
            <a:off x="1120350" y="347418"/>
            <a:ext cx="10118725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5400" b="1">
                <a:latin typeface="微软雅黑" panose="020B0503020204020204" pitchFamily="34" charset="-122"/>
                <a:ea typeface="微软雅黑" panose="020B0503020204020204" pitchFamily="34" charset="-122"/>
              </a:rPr>
              <a:t>项目 </a:t>
            </a:r>
            <a:r>
              <a:rPr lang="zh-CN" altLang="en-US" sz="5400" b="1">
                <a:solidFill>
                  <a:srgbClr val="2683C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分工</a:t>
            </a:r>
            <a:endParaRPr lang="zh-CN" altLang="zh-CN" sz="5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2BFD04B-EFC9-EE0B-29A7-EBA2510836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350" y="2008252"/>
            <a:ext cx="7536209" cy="415669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149FFC6A-89E6-8EAA-5530-73392F685FB1}"/>
              </a:ext>
            </a:extLst>
          </p:cNvPr>
          <p:cNvSpPr txBox="1"/>
          <p:nvPr/>
        </p:nvSpPr>
        <p:spPr>
          <a:xfrm>
            <a:off x="1299029" y="156466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任务追踪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02842902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>
            <a:extLst>
              <a:ext uri="{FF2B5EF4-FFF2-40B4-BE49-F238E27FC236}">
                <a16:creationId xmlns:a16="http://schemas.microsoft.com/office/drawing/2014/main" id="{2F6EE2AE-517B-7D17-AF5B-EB94669E877C}"/>
              </a:ext>
            </a:extLst>
          </p:cNvPr>
          <p:cNvSpPr txBox="1">
            <a:spLocks/>
          </p:cNvSpPr>
          <p:nvPr/>
        </p:nvSpPr>
        <p:spPr>
          <a:xfrm>
            <a:off x="1120350" y="347418"/>
            <a:ext cx="10118725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5400" b="1">
                <a:latin typeface="微软雅黑" panose="020B0503020204020204" pitchFamily="34" charset="-122"/>
                <a:ea typeface="微软雅黑" panose="020B0503020204020204" pitchFamily="34" charset="-122"/>
              </a:rPr>
              <a:t>项目 </a:t>
            </a:r>
            <a:r>
              <a:rPr lang="zh-CN" altLang="en-US" sz="5400" b="1">
                <a:solidFill>
                  <a:srgbClr val="2683C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进展</a:t>
            </a:r>
            <a:endParaRPr lang="zh-CN" altLang="zh-CN" sz="5400">
              <a:solidFill>
                <a:srgbClr val="2683C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内容占位符 2">
            <a:extLst>
              <a:ext uri="{FF2B5EF4-FFF2-40B4-BE49-F238E27FC236}">
                <a16:creationId xmlns:a16="http://schemas.microsoft.com/office/drawing/2014/main" id="{919059E5-7071-4B15-109F-935EA41B0841}"/>
              </a:ext>
            </a:extLst>
          </p:cNvPr>
          <p:cNvSpPr txBox="1">
            <a:spLocks/>
          </p:cNvSpPr>
          <p:nvPr/>
        </p:nvSpPr>
        <p:spPr>
          <a:xfrm>
            <a:off x="697649" y="1945967"/>
            <a:ext cx="10796745" cy="3939678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Font typeface="Arial" charset="0"/>
              <a:buChar char="•"/>
            </a:pPr>
            <a:r>
              <a:rPr lang="en-US" altLang="zh-CN" b="1" dirty="0">
                <a:solidFill>
                  <a:srgbClr val="2683C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2.1 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前端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28600" indent="-228600">
              <a:buFont typeface="Arial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框架：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React</a:t>
            </a:r>
          </a:p>
          <a:p>
            <a:pPr marL="228600" indent="-228600">
              <a:buFont typeface="Arial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构建工具：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Vite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28600" indent="-228600">
              <a:buFont typeface="Arial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状态库：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mobx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28600" indent="-228600">
              <a:buFont typeface="Arial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网络：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axios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28600" indent="-228600">
              <a:buFont typeface="Arial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组件库：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antd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material 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ui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28600" indent="-228600">
              <a:buFont typeface="Arial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动画库：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framer motion</a:t>
            </a:r>
          </a:p>
          <a:p>
            <a:pPr marL="228600" indent="-228600">
              <a:buFont typeface="Arial" charset="0"/>
              <a:buChar char="•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3D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星图：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WebGPU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23813298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回顾">
  <a:themeElements>
    <a:clrScheme name="回顾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回顾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回顾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323</TotalTime>
  <Words>1013</Words>
  <Application>Microsoft Office PowerPoint</Application>
  <PresentationFormat>宽屏</PresentationFormat>
  <Paragraphs>137</Paragraphs>
  <Slides>24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29" baseType="lpstr">
      <vt:lpstr>微软雅黑</vt:lpstr>
      <vt:lpstr>Arial</vt:lpstr>
      <vt:lpstr>Calibri</vt:lpstr>
      <vt:lpstr>Calibri Light</vt:lpstr>
      <vt:lpstr>回顾</vt:lpstr>
      <vt:lpstr>系外行星 宜居度 分析系统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感谢 聆听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系外行星 宜居度 分析</dc:title>
  <dc:creator>ZY G</dc:creator>
  <cp:lastModifiedBy>邓 人嘉</cp:lastModifiedBy>
  <cp:revision>134</cp:revision>
  <dcterms:created xsi:type="dcterms:W3CDTF">2023-07-03T06:09:42Z</dcterms:created>
  <dcterms:modified xsi:type="dcterms:W3CDTF">2023-07-10T08:35:09Z</dcterms:modified>
</cp:coreProperties>
</file>